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sldIdLst>
    <p:sldId id="256" r:id="rId5"/>
    <p:sldId id="257" r:id="rId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B"/>
    <a:srgbClr val="CDE6F7"/>
    <a:srgbClr val="F9E075"/>
    <a:srgbClr val="E8D4C5"/>
    <a:srgbClr val="00AFF0"/>
    <a:srgbClr val="F5FAFC"/>
    <a:srgbClr val="FFFF00"/>
    <a:srgbClr val="DCF2FA"/>
    <a:srgbClr val="BFE9F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6" autoAdjust="0"/>
    <p:restoredTop sz="94676" autoAdjust="0"/>
  </p:normalViewPr>
  <p:slideViewPr>
    <p:cSldViewPr>
      <p:cViewPr varScale="1">
        <p:scale>
          <a:sx n="87" d="100"/>
          <a:sy n="87" d="100"/>
        </p:scale>
        <p:origin x="1214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13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5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2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2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5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8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0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5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6493" y="-2354"/>
            <a:ext cx="9089776" cy="6831203"/>
            <a:chOff x="56493" y="-2354"/>
            <a:chExt cx="9089776" cy="6831203"/>
          </a:xfrm>
        </p:grpSpPr>
        <p:cxnSp>
          <p:nvCxnSpPr>
            <p:cNvPr id="14" name="Straight Connector 13" descr="&quot;&quot;"/>
            <p:cNvCxnSpPr/>
            <p:nvPr/>
          </p:nvCxnSpPr>
          <p:spPr>
            <a:xfrm>
              <a:off x="4494176" y="76200"/>
              <a:ext cx="0" cy="67056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4518323" y="657045"/>
              <a:ext cx="447327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Schedule a Skype for Business </a:t>
              </a:r>
              <a:r>
                <a:rPr lang="en-US" sz="12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meeting (from Outlook)</a:t>
              </a:r>
              <a:endPara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427176" y="1005485"/>
              <a:ext cx="336706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Open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your Outlook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Calendar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, click the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Home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tab, and click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New Skype Meeting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 (If you are in Skype for Business (Lync) mode, this button still says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New Skype meeting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.)</a:t>
              </a: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962988" y="921974"/>
              <a:ext cx="715240" cy="975156"/>
              <a:chOff x="7962988" y="775127"/>
              <a:chExt cx="715240" cy="9751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2988" y="874093"/>
                <a:ext cx="628571" cy="876190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56" name="Oval 55"/>
              <p:cNvSpPr/>
              <p:nvPr/>
            </p:nvSpPr>
            <p:spPr>
              <a:xfrm>
                <a:off x="8480297" y="775127"/>
                <a:ext cx="197931" cy="19793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</a:t>
                </a:r>
                <a:endParaRPr lang="en-US" sz="9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427744" y="1562338"/>
              <a:ext cx="32684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buFont typeface="+mj-lt"/>
                <a:buAutoNum type="arabicPeriod" startAt="2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Complete the meeting request just like you normally would.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68854" y="1799517"/>
              <a:ext cx="3207140" cy="3086763"/>
              <a:chOff x="4768854" y="1696154"/>
              <a:chExt cx="3207140" cy="3086763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2199" y="1808358"/>
                <a:ext cx="2258488" cy="2234461"/>
              </a:xfrm>
              <a:prstGeom prst="rect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</p:pic>
          <p:cxnSp>
            <p:nvCxnSpPr>
              <p:cNvPr id="63" name="Straight Connector 62"/>
              <p:cNvCxnSpPr/>
              <p:nvPr/>
            </p:nvCxnSpPr>
            <p:spPr>
              <a:xfrm>
                <a:off x="6827015" y="3301580"/>
                <a:ext cx="279393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6184575" y="2667478"/>
                <a:ext cx="967189" cy="226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  <a:spcBef>
                    <a:spcPts val="300"/>
                  </a:spcBef>
                </a:pPr>
                <a:r>
                  <a:rPr lang="en-US" sz="700" dirty="0" smtClean="0">
                    <a:solidFill>
                      <a:schemeClr val="accent6">
                        <a:lumMod val="7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Add your attendees</a:t>
                </a:r>
                <a:endParaRPr lang="en-US" sz="700" dirty="0">
                  <a:solidFill>
                    <a:schemeClr val="accent6">
                      <a:lumMod val="7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088294" y="3192297"/>
                <a:ext cx="887700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300"/>
                  </a:spcBef>
                </a:pPr>
                <a:r>
                  <a:rPr lang="en-US" sz="700" dirty="0" smtClean="0">
                    <a:solidFill>
                      <a:schemeClr val="accent6">
                        <a:lumMod val="7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Add your agenda or meeting info </a:t>
                </a:r>
                <a:endParaRPr lang="en-US" sz="700" dirty="0">
                  <a:solidFill>
                    <a:schemeClr val="accent6">
                      <a:lumMod val="7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770634" y="3301580"/>
                <a:ext cx="753477" cy="727754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805103" y="4554317"/>
                <a:ext cx="54391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 flipV="1">
                <a:off x="5531155" y="3637116"/>
                <a:ext cx="145355" cy="1676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5459613" y="3321645"/>
                <a:ext cx="1336928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300"/>
                  </a:spcBef>
                </a:pPr>
                <a:r>
                  <a:rPr lang="en-US" sz="700" dirty="0" smtClean="0">
                    <a:solidFill>
                      <a:schemeClr val="accent6">
                        <a:lumMod val="7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This is added automatically. Attendees will click the Join Skype Meeting link to join the meeting.</a:t>
                </a:r>
                <a:endParaRPr lang="en-US" sz="700" dirty="0">
                  <a:solidFill>
                    <a:schemeClr val="accent6">
                      <a:lumMod val="7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768854" y="3598371"/>
                <a:ext cx="495828" cy="13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1+(425) 555-1212</a:t>
                </a:r>
                <a:endParaRPr lang="en-US" sz="2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988078" y="1696154"/>
                <a:ext cx="197931" cy="19793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2</a:t>
                </a:r>
                <a:endParaRPr lang="en-US" sz="9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0104" y="3564331"/>
              <a:ext cx="999094" cy="958808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01" name="Oval 100"/>
            <p:cNvSpPr/>
            <p:nvPr/>
          </p:nvSpPr>
          <p:spPr>
            <a:xfrm>
              <a:off x="7938071" y="3629740"/>
              <a:ext cx="704708" cy="709871"/>
            </a:xfrm>
            <a:prstGeom prst="ellipse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 descr="&quot;&quot;"/>
            <p:cNvSpPr txBox="1"/>
            <p:nvPr/>
          </p:nvSpPr>
          <p:spPr>
            <a:xfrm>
              <a:off x="56493" y="6628794"/>
              <a:ext cx="223904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effectLst/>
                </a:rPr>
                <a:t>© 2015 Microsoft Corporation.  All rights reserved.</a:t>
              </a:r>
              <a:endParaRPr lang="en-US" sz="70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680474" y="3909248"/>
              <a:ext cx="1502965" cy="34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In the meeting request, click Join Skype Meeting.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23630" y="2877251"/>
              <a:ext cx="322557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Join a Skype Meeting—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There are so many ways!</a:t>
              </a: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288171" y="3537760"/>
              <a:ext cx="1138438" cy="1296299"/>
              <a:chOff x="861568" y="2793993"/>
              <a:chExt cx="786766" cy="895863"/>
            </a:xfrm>
          </p:grpSpPr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884433" y="2793993"/>
                <a:ext cx="763901" cy="895863"/>
                <a:chOff x="5253149" y="565978"/>
                <a:chExt cx="1806512" cy="2118584"/>
              </a:xfrm>
            </p:grpSpPr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53149" y="565978"/>
                  <a:ext cx="1806512" cy="1787294"/>
                </a:xfrm>
                <a:prstGeom prst="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123" name="Rectangle 122"/>
                <p:cNvSpPr/>
                <p:nvPr/>
              </p:nvSpPr>
              <p:spPr>
                <a:xfrm>
                  <a:off x="5798803" y="2590828"/>
                  <a:ext cx="133877" cy="93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69" y="3088643"/>
                <a:ext cx="533297" cy="480755"/>
              </a:xfrm>
              <a:prstGeom prst="rect">
                <a:avLst/>
              </a:prstGeom>
            </p:spPr>
          </p:pic>
          <p:sp>
            <p:nvSpPr>
              <p:cNvPr id="124" name="Oval 123"/>
              <p:cNvSpPr/>
              <p:nvPr/>
            </p:nvSpPr>
            <p:spPr>
              <a:xfrm>
                <a:off x="861568" y="3099066"/>
                <a:ext cx="533297" cy="494144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2435231" y="3220961"/>
              <a:ext cx="1505700" cy="665019"/>
              <a:chOff x="1923334" y="845370"/>
              <a:chExt cx="1416833" cy="625769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3334" y="904944"/>
                <a:ext cx="1416833" cy="490033"/>
              </a:xfrm>
              <a:prstGeom prst="rect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128" name="Oval 127"/>
              <p:cNvSpPr/>
              <p:nvPr/>
            </p:nvSpPr>
            <p:spPr>
              <a:xfrm>
                <a:off x="2643360" y="845370"/>
                <a:ext cx="331229" cy="319921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2286656" y="1151218"/>
                <a:ext cx="331229" cy="319921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156912" y="3106530"/>
              <a:ext cx="2369510" cy="361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In the main window, click the Meetings tab, then double-click the meeting you want to join.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342983" y="4161112"/>
              <a:ext cx="2819982" cy="972824"/>
              <a:chOff x="692439" y="3608152"/>
              <a:chExt cx="2819982" cy="972824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692439" y="4100591"/>
                <a:ext cx="1252556" cy="34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700" dirty="0">
                    <a:solidFill>
                      <a:schemeClr val="accent6">
                        <a:lumMod val="7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In a meeting reminder, click Join Online.</a:t>
                </a:r>
              </a:p>
            </p:txBody>
          </p:sp>
          <p:grpSp>
            <p:nvGrpSpPr>
              <p:cNvPr id="22" name="Group 21"/>
              <p:cNvGrpSpPr>
                <a:grpSpLocks noChangeAspect="1"/>
              </p:cNvGrpSpPr>
              <p:nvPr/>
            </p:nvGrpSpPr>
            <p:grpSpPr>
              <a:xfrm>
                <a:off x="2170797" y="3608152"/>
                <a:ext cx="1341624" cy="972824"/>
                <a:chOff x="2317202" y="3159249"/>
                <a:chExt cx="1043606" cy="756728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17202" y="3159249"/>
                  <a:ext cx="1043606" cy="756728"/>
                </a:xfrm>
                <a:prstGeom prst="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135" name="Oval 134"/>
                <p:cNvSpPr/>
                <p:nvPr/>
              </p:nvSpPr>
              <p:spPr>
                <a:xfrm>
                  <a:off x="2934230" y="3577229"/>
                  <a:ext cx="331229" cy="319921"/>
                </a:xfrm>
                <a:prstGeom prst="ellipse">
                  <a:avLst/>
                </a:prstGeom>
                <a:noFill/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>
              <a:off x="4495800" y="-2354"/>
              <a:ext cx="4648200" cy="1138854"/>
              <a:chOff x="4495800" y="1"/>
              <a:chExt cx="4648200" cy="113885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4495800" y="1"/>
                <a:ext cx="4648200" cy="499498"/>
              </a:xfrm>
              <a:prstGeom prst="rect">
                <a:avLst/>
              </a:prstGeom>
              <a:solidFill>
                <a:srgbClr val="00A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ubtitle 2"/>
              <p:cNvSpPr txBox="1">
                <a:spLocks/>
              </p:cNvSpPr>
              <p:nvPr/>
            </p:nvSpPr>
            <p:spPr>
              <a:xfrm>
                <a:off x="4757890" y="260535"/>
                <a:ext cx="3467101" cy="388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000" dirty="0" smtClean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Meetings</a:t>
                </a: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248558" y="834055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4498069" y="3977"/>
              <a:ext cx="4648200" cy="1138855"/>
              <a:chOff x="4495800" y="-2355"/>
              <a:chExt cx="4648200" cy="1138855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4495800" y="-2355"/>
                <a:ext cx="4648200" cy="1138855"/>
                <a:chOff x="4495800" y="0"/>
                <a:chExt cx="4648200" cy="1138855"/>
              </a:xfrm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4495800" y="0"/>
                  <a:ext cx="4648200" cy="646737"/>
                </a:xfrm>
                <a:prstGeom prst="rect">
                  <a:avLst/>
                </a:prstGeom>
                <a:solidFill>
                  <a:srgbClr val="00AF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248558" y="834055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" name="Subtitle 2"/>
              <p:cNvSpPr txBox="1">
                <a:spLocks/>
              </p:cNvSpPr>
              <p:nvPr/>
            </p:nvSpPr>
            <p:spPr>
              <a:xfrm>
                <a:off x="7499134" y="104619"/>
                <a:ext cx="1447176" cy="388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2000" dirty="0" smtClean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Meetings</a:t>
                </a: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" name="Subtitle 2"/>
              <p:cNvSpPr txBox="1">
                <a:spLocks/>
              </p:cNvSpPr>
              <p:nvPr/>
            </p:nvSpPr>
            <p:spPr bwMode="auto">
              <a:xfrm>
                <a:off x="4998309" y="114167"/>
                <a:ext cx="2151186" cy="421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Skype for </a:t>
                </a:r>
                <a:r>
                  <a:rPr lang="en-US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Business (Lync) </a:t>
                </a:r>
                <a:endParaRPr lang="en-US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r>
                  <a:rPr lang="en-US" sz="800" dirty="0" smtClean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Quick Start Guide</a:t>
                </a:r>
                <a:endPara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87" name="Group 4"/>
              <p:cNvGrpSpPr>
                <a:grpSpLocks noChangeAspect="1"/>
              </p:cNvGrpSpPr>
              <p:nvPr/>
            </p:nvGrpSpPr>
            <p:grpSpPr bwMode="auto">
              <a:xfrm>
                <a:off x="4724398" y="172309"/>
                <a:ext cx="304800" cy="304800"/>
                <a:chOff x="4542" y="510"/>
                <a:chExt cx="192" cy="192"/>
              </a:xfrm>
            </p:grpSpPr>
            <p:sp>
              <p:nvSpPr>
                <p:cNvPr id="90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542" y="510"/>
                  <a:ext cx="192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5"/>
                <p:cNvSpPr>
                  <a:spLocks/>
                </p:cNvSpPr>
                <p:nvPr/>
              </p:nvSpPr>
              <p:spPr bwMode="auto">
                <a:xfrm>
                  <a:off x="4545" y="513"/>
                  <a:ext cx="188" cy="188"/>
                </a:xfrm>
                <a:custGeom>
                  <a:avLst/>
                  <a:gdLst>
                    <a:gd name="T0" fmla="*/ 848 w 1207"/>
                    <a:gd name="T1" fmla="*/ 1207 h 1207"/>
                    <a:gd name="T2" fmla="*/ 687 w 1207"/>
                    <a:gd name="T3" fmla="*/ 1168 h 1207"/>
                    <a:gd name="T4" fmla="*/ 605 w 1207"/>
                    <a:gd name="T5" fmla="*/ 1175 h 1207"/>
                    <a:gd name="T6" fmla="*/ 36 w 1207"/>
                    <a:gd name="T7" fmla="*/ 605 h 1207"/>
                    <a:gd name="T8" fmla="*/ 42 w 1207"/>
                    <a:gd name="T9" fmla="*/ 524 h 1207"/>
                    <a:gd name="T10" fmla="*/ 0 w 1207"/>
                    <a:gd name="T11" fmla="*/ 359 h 1207"/>
                    <a:gd name="T12" fmla="*/ 359 w 1207"/>
                    <a:gd name="T13" fmla="*/ 0 h 1207"/>
                    <a:gd name="T14" fmla="*/ 522 w 1207"/>
                    <a:gd name="T15" fmla="*/ 39 h 1207"/>
                    <a:gd name="T16" fmla="*/ 604 w 1207"/>
                    <a:gd name="T17" fmla="*/ 32 h 1207"/>
                    <a:gd name="T18" fmla="*/ 1173 w 1207"/>
                    <a:gd name="T19" fmla="*/ 602 h 1207"/>
                    <a:gd name="T20" fmla="*/ 1167 w 1207"/>
                    <a:gd name="T21" fmla="*/ 684 h 1207"/>
                    <a:gd name="T22" fmla="*/ 1205 w 1207"/>
                    <a:gd name="T23" fmla="*/ 845 h 1207"/>
                    <a:gd name="T24" fmla="*/ 848 w 1207"/>
                    <a:gd name="T25" fmla="*/ 1207 h 1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7" h="1207">
                      <a:moveTo>
                        <a:pt x="848" y="1207"/>
                      </a:moveTo>
                      <a:cubicBezTo>
                        <a:pt x="792" y="1207"/>
                        <a:pt x="736" y="1194"/>
                        <a:pt x="687" y="1168"/>
                      </a:cubicBezTo>
                      <a:cubicBezTo>
                        <a:pt x="660" y="1172"/>
                        <a:pt x="632" y="1175"/>
                        <a:pt x="605" y="1175"/>
                      </a:cubicBezTo>
                      <a:cubicBezTo>
                        <a:pt x="292" y="1175"/>
                        <a:pt x="36" y="919"/>
                        <a:pt x="36" y="605"/>
                      </a:cubicBezTo>
                      <a:cubicBezTo>
                        <a:pt x="36" y="578"/>
                        <a:pt x="37" y="551"/>
                        <a:pt x="42" y="524"/>
                      </a:cubicBezTo>
                      <a:cubicBezTo>
                        <a:pt x="13" y="471"/>
                        <a:pt x="0" y="416"/>
                        <a:pt x="0" y="359"/>
                      </a:cubicBezTo>
                      <a:cubicBezTo>
                        <a:pt x="0" y="162"/>
                        <a:pt x="162" y="0"/>
                        <a:pt x="359" y="0"/>
                      </a:cubicBezTo>
                      <a:cubicBezTo>
                        <a:pt x="415" y="0"/>
                        <a:pt x="471" y="13"/>
                        <a:pt x="522" y="39"/>
                      </a:cubicBezTo>
                      <a:cubicBezTo>
                        <a:pt x="549" y="36"/>
                        <a:pt x="576" y="32"/>
                        <a:pt x="604" y="32"/>
                      </a:cubicBezTo>
                      <a:cubicBezTo>
                        <a:pt x="919" y="32"/>
                        <a:pt x="1173" y="288"/>
                        <a:pt x="1173" y="602"/>
                      </a:cubicBezTo>
                      <a:cubicBezTo>
                        <a:pt x="1173" y="629"/>
                        <a:pt x="1172" y="656"/>
                        <a:pt x="1167" y="684"/>
                      </a:cubicBezTo>
                      <a:cubicBezTo>
                        <a:pt x="1192" y="733"/>
                        <a:pt x="1205" y="789"/>
                        <a:pt x="1205" y="845"/>
                      </a:cubicBezTo>
                      <a:cubicBezTo>
                        <a:pt x="1207" y="1045"/>
                        <a:pt x="1045" y="1207"/>
                        <a:pt x="848" y="120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7"/>
                <p:cNvSpPr>
                  <a:spLocks/>
                </p:cNvSpPr>
                <p:nvPr/>
              </p:nvSpPr>
              <p:spPr bwMode="auto">
                <a:xfrm>
                  <a:off x="4599" y="556"/>
                  <a:ext cx="80" cy="101"/>
                </a:xfrm>
                <a:custGeom>
                  <a:avLst/>
                  <a:gdLst>
                    <a:gd name="T0" fmla="*/ 349 w 515"/>
                    <a:gd name="T1" fmla="*/ 272 h 643"/>
                    <a:gd name="T2" fmla="*/ 232 w 515"/>
                    <a:gd name="T3" fmla="*/ 246 h 643"/>
                    <a:gd name="T4" fmla="*/ 138 w 515"/>
                    <a:gd name="T5" fmla="*/ 179 h 643"/>
                    <a:gd name="T6" fmla="*/ 237 w 515"/>
                    <a:gd name="T7" fmla="*/ 106 h 643"/>
                    <a:gd name="T8" fmla="*/ 423 w 515"/>
                    <a:gd name="T9" fmla="*/ 197 h 643"/>
                    <a:gd name="T10" fmla="*/ 487 w 515"/>
                    <a:gd name="T11" fmla="*/ 142 h 643"/>
                    <a:gd name="T12" fmla="*/ 247 w 515"/>
                    <a:gd name="T13" fmla="*/ 0 h 643"/>
                    <a:gd name="T14" fmla="*/ 3 w 515"/>
                    <a:gd name="T15" fmla="*/ 186 h 643"/>
                    <a:gd name="T16" fmla="*/ 154 w 515"/>
                    <a:gd name="T17" fmla="*/ 354 h 643"/>
                    <a:gd name="T18" fmla="*/ 312 w 515"/>
                    <a:gd name="T19" fmla="*/ 394 h 643"/>
                    <a:gd name="T20" fmla="*/ 375 w 515"/>
                    <a:gd name="T21" fmla="*/ 458 h 643"/>
                    <a:gd name="T22" fmla="*/ 259 w 515"/>
                    <a:gd name="T23" fmla="*/ 542 h 643"/>
                    <a:gd name="T24" fmla="*/ 61 w 515"/>
                    <a:gd name="T25" fmla="*/ 429 h 643"/>
                    <a:gd name="T26" fmla="*/ 0 w 515"/>
                    <a:gd name="T27" fmla="*/ 486 h 643"/>
                    <a:gd name="T28" fmla="*/ 259 w 515"/>
                    <a:gd name="T29" fmla="*/ 643 h 643"/>
                    <a:gd name="T30" fmla="*/ 515 w 515"/>
                    <a:gd name="T31" fmla="*/ 448 h 643"/>
                    <a:gd name="T32" fmla="*/ 349 w 515"/>
                    <a:gd name="T33" fmla="*/ 272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15" h="643">
                      <a:moveTo>
                        <a:pt x="349" y="272"/>
                      </a:moveTo>
                      <a:lnTo>
                        <a:pt x="232" y="246"/>
                      </a:lnTo>
                      <a:cubicBezTo>
                        <a:pt x="187" y="237"/>
                        <a:pt x="138" y="222"/>
                        <a:pt x="138" y="179"/>
                      </a:cubicBezTo>
                      <a:cubicBezTo>
                        <a:pt x="138" y="136"/>
                        <a:pt x="171" y="106"/>
                        <a:pt x="237" y="106"/>
                      </a:cubicBezTo>
                      <a:cubicBezTo>
                        <a:pt x="368" y="106"/>
                        <a:pt x="357" y="197"/>
                        <a:pt x="423" y="197"/>
                      </a:cubicBezTo>
                      <a:cubicBezTo>
                        <a:pt x="456" y="197"/>
                        <a:pt x="487" y="178"/>
                        <a:pt x="487" y="142"/>
                      </a:cubicBezTo>
                      <a:cubicBezTo>
                        <a:pt x="487" y="61"/>
                        <a:pt x="357" y="0"/>
                        <a:pt x="247" y="0"/>
                      </a:cubicBezTo>
                      <a:cubicBezTo>
                        <a:pt x="128" y="0"/>
                        <a:pt x="3" y="50"/>
                        <a:pt x="3" y="186"/>
                      </a:cubicBezTo>
                      <a:cubicBezTo>
                        <a:pt x="3" y="251"/>
                        <a:pt x="26" y="322"/>
                        <a:pt x="154" y="354"/>
                      </a:cubicBezTo>
                      <a:lnTo>
                        <a:pt x="312" y="394"/>
                      </a:lnTo>
                      <a:cubicBezTo>
                        <a:pt x="360" y="406"/>
                        <a:pt x="375" y="434"/>
                        <a:pt x="375" y="458"/>
                      </a:cubicBezTo>
                      <a:cubicBezTo>
                        <a:pt x="375" y="499"/>
                        <a:pt x="331" y="542"/>
                        <a:pt x="259" y="542"/>
                      </a:cubicBezTo>
                      <a:cubicBezTo>
                        <a:pt x="117" y="542"/>
                        <a:pt x="138" y="429"/>
                        <a:pt x="61" y="429"/>
                      </a:cubicBezTo>
                      <a:cubicBezTo>
                        <a:pt x="27" y="429"/>
                        <a:pt x="0" y="453"/>
                        <a:pt x="0" y="486"/>
                      </a:cubicBezTo>
                      <a:cubicBezTo>
                        <a:pt x="0" y="552"/>
                        <a:pt x="82" y="643"/>
                        <a:pt x="259" y="643"/>
                      </a:cubicBezTo>
                      <a:cubicBezTo>
                        <a:pt x="429" y="643"/>
                        <a:pt x="515" y="558"/>
                        <a:pt x="515" y="448"/>
                      </a:cubicBezTo>
                      <a:cubicBezTo>
                        <a:pt x="512" y="376"/>
                        <a:pt x="477" y="301"/>
                        <a:pt x="349" y="272"/>
                      </a:cubicBezTo>
                      <a:close/>
                    </a:path>
                  </a:pathLst>
                </a:custGeom>
                <a:solidFill>
                  <a:srgbClr val="00ADE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146149" y="172906"/>
              <a:ext cx="4278862" cy="2650463"/>
              <a:chOff x="-4445543" y="537575"/>
              <a:chExt cx="4278862" cy="2650463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-4438433" y="537575"/>
                <a:ext cx="255054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Choose your view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marL="228600" indent="-228600">
                  <a:lnSpc>
                    <a:spcPct val="125000"/>
                  </a:lnSpc>
                  <a:spcBef>
                    <a:spcPts val="300"/>
                  </a:spcBef>
                  <a:buFont typeface="+mj-lt"/>
                  <a:buAutoNum type="arabicPeriod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In the conversation window, click 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Pop out video gallery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arrow.</a:t>
                </a: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-1526350" y="646695"/>
                <a:ext cx="1067298" cy="1319174"/>
                <a:chOff x="3238346" y="347958"/>
                <a:chExt cx="1067298" cy="1319174"/>
              </a:xfrm>
            </p:grpSpPr>
            <p:grpSp>
              <p:nvGrpSpPr>
                <p:cNvPr id="137" name="Group 136"/>
                <p:cNvGrpSpPr/>
                <p:nvPr/>
              </p:nvGrpSpPr>
              <p:grpSpPr>
                <a:xfrm>
                  <a:off x="3284556" y="507660"/>
                  <a:ext cx="974878" cy="1158136"/>
                  <a:chOff x="1008631" y="423987"/>
                  <a:chExt cx="974878" cy="1158136"/>
                </a:xfrm>
              </p:grpSpPr>
              <p:pic>
                <p:nvPicPr>
                  <p:cNvPr id="140" name="Picture 13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08631" y="423987"/>
                    <a:ext cx="201980" cy="201980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08631" y="607245"/>
                    <a:ext cx="974878" cy="974878"/>
                  </a:xfrm>
                  <a:prstGeom prst="rect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</p:grpSp>
            <p:sp>
              <p:nvSpPr>
                <p:cNvPr id="138" name="TextBox 137"/>
                <p:cNvSpPr txBox="1"/>
                <p:nvPr/>
              </p:nvSpPr>
              <p:spPr>
                <a:xfrm>
                  <a:off x="3238346" y="1482466"/>
                  <a:ext cx="10672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 smtClean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Pam McCullough</a:t>
                  </a:r>
                  <a:endParaRPr lang="en-US" sz="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3369349" y="347958"/>
                  <a:ext cx="199239" cy="1973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1</a:t>
                  </a:r>
                  <a:endParaRPr lang="en-US" sz="900" dirty="0"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117" name="TextBox 116"/>
              <p:cNvSpPr txBox="1"/>
              <p:nvPr/>
            </p:nvSpPr>
            <p:spPr>
              <a:xfrm>
                <a:off x="-4445543" y="1791575"/>
                <a:ext cx="2770182" cy="592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01638" indent="-171450">
                  <a:lnSpc>
                    <a:spcPct val="125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Content View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shows only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meeting content. </a:t>
                </a:r>
              </a:p>
              <a:p>
                <a:pPr marL="401638" indent="-171450">
                  <a:lnSpc>
                    <a:spcPct val="125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Compact </a:t>
                </a: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View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shows pics of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participants in a compact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window.</a:t>
                </a:r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-2350304" y="2176164"/>
                <a:ext cx="2183623" cy="786924"/>
                <a:chOff x="1547999" y="2870675"/>
                <a:chExt cx="2183623" cy="786924"/>
              </a:xfrm>
            </p:grpSpPr>
            <p:grpSp>
              <p:nvGrpSpPr>
                <p:cNvPr id="120" name="Group 119"/>
                <p:cNvGrpSpPr>
                  <a:grpSpLocks noChangeAspect="1"/>
                </p:cNvGrpSpPr>
                <p:nvPr/>
              </p:nvGrpSpPr>
              <p:grpSpPr>
                <a:xfrm>
                  <a:off x="1547999" y="3039911"/>
                  <a:ext cx="2183623" cy="617688"/>
                  <a:chOff x="1071424" y="2730435"/>
                  <a:chExt cx="3277671" cy="927165"/>
                </a:xfrm>
              </p:grpSpPr>
              <p:pic>
                <p:nvPicPr>
                  <p:cNvPr id="131" name="Picture 130"/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b="58903"/>
                  <a:stretch/>
                </p:blipFill>
                <p:spPr>
                  <a:xfrm>
                    <a:off x="1071424" y="2753559"/>
                    <a:ext cx="3269548" cy="904041"/>
                  </a:xfrm>
                  <a:prstGeom prst="rect">
                    <a:avLst/>
                  </a:prstGeom>
                  <a:gradFill flip="none" rotWithShape="1">
                    <a:gsLst>
                      <a:gs pos="5400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6200000" scaled="1"/>
                    <a:tileRect/>
                  </a:gra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</p:pic>
              <p:grpSp>
                <p:nvGrpSpPr>
                  <p:cNvPr id="132" name="Group 131"/>
                  <p:cNvGrpSpPr/>
                  <p:nvPr/>
                </p:nvGrpSpPr>
                <p:grpSpPr>
                  <a:xfrm>
                    <a:off x="1082427" y="2730435"/>
                    <a:ext cx="3266668" cy="285714"/>
                    <a:chOff x="903008" y="2191298"/>
                    <a:chExt cx="3266667" cy="285714"/>
                  </a:xfrm>
                </p:grpSpPr>
                <p:pic>
                  <p:nvPicPr>
                    <p:cNvPr id="133" name="Picture 13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903008" y="2191298"/>
                      <a:ext cx="3266667" cy="2857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1191440" y="2234652"/>
                      <a:ext cx="1505031" cy="176855"/>
                    </a:xfrm>
                    <a:prstGeom prst="rect">
                      <a:avLst/>
                    </a:prstGeom>
                    <a:solidFill>
                      <a:srgbClr val="00AFF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5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Conversation 3 (Participants)</a:t>
                      </a:r>
                      <a:endParaRPr lang="en-US" sz="5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</p:grpSp>
            <p:sp>
              <p:nvSpPr>
                <p:cNvPr id="121" name="Oval 120"/>
                <p:cNvSpPr/>
                <p:nvPr/>
              </p:nvSpPr>
              <p:spPr>
                <a:xfrm>
                  <a:off x="2775907" y="2870675"/>
                  <a:ext cx="197931" cy="1979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2980406" y="2870675"/>
                  <a:ext cx="197931" cy="1979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3</a:t>
                  </a:r>
                  <a:endParaRPr lang="en-US" sz="900" dirty="0"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3523890" y="2876742"/>
                  <a:ext cx="197931" cy="1979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4</a:t>
                  </a:r>
                  <a:endParaRPr lang="en-US" sz="900" dirty="0"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-4445543" y="1225415"/>
                <a:ext cx="2740709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125000"/>
                  </a:lnSpc>
                  <a:spcBef>
                    <a:spcPts val="300"/>
                  </a:spcBef>
                  <a:buFont typeface="+mj-lt"/>
                  <a:buAutoNum type="arabicPeriod" startAt="2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Pick a layout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button and choose a view:</a:t>
                </a:r>
              </a:p>
              <a:p>
                <a:pPr marL="401638" indent="-171450">
                  <a:lnSpc>
                    <a:spcPct val="125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Gallery View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shows everyone’s video streams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marL="401638" indent="-171450">
                  <a:lnSpc>
                    <a:spcPct val="125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Speaker View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shows only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presenter’s.  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-4439344" y="2318569"/>
                <a:ext cx="1884034" cy="592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125000"/>
                  </a:lnSpc>
                  <a:spcBef>
                    <a:spcPts val="300"/>
                  </a:spcBef>
                  <a:buFont typeface="+mj-lt"/>
                  <a:buAutoNum type="arabicPeriod" startAt="3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</a:t>
                </a: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Full Screen View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for a large view of the video streams. </a:t>
                </a:r>
                <a:endPara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marL="228600" indent="-228600">
                  <a:lnSpc>
                    <a:spcPct val="125000"/>
                  </a:lnSpc>
                  <a:spcBef>
                    <a:spcPts val="300"/>
                  </a:spcBef>
                  <a:buFont typeface="+mj-lt"/>
                  <a:buAutoNum type="arabicPeriod" startAt="4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Pop in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video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-4216158" y="2787928"/>
                <a:ext cx="323012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300"/>
                  </a:spcBef>
                  <a:defRPr/>
                </a:pP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gallery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 show the gallery in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/>
                </a:r>
                <a:b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</a:b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conversation window again.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44" name="Straight Connector 143"/>
            <p:cNvCxnSpPr/>
            <p:nvPr/>
          </p:nvCxnSpPr>
          <p:spPr>
            <a:xfrm>
              <a:off x="2155838" y="3359831"/>
              <a:ext cx="2793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426610" y="4068330"/>
              <a:ext cx="2793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2571974" y="4781968"/>
              <a:ext cx="279393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166686" y="4907883"/>
            <a:ext cx="45912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sz="105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Join via Audio only</a:t>
            </a:r>
          </a:p>
          <a:p>
            <a:pPr marL="228600" lvl="0" indent="-228600">
              <a:spcBef>
                <a:spcPts val="300"/>
              </a:spcBef>
              <a:buAutoNum type="arabicPeriod"/>
            </a:pPr>
            <a:r>
              <a:rPr lang="en-US" sz="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Dial the </a:t>
            </a:r>
            <a:r>
              <a:rPr lang="en-US" sz="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conference </a:t>
            </a:r>
            <a:r>
              <a:rPr lang="en-US" sz="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number listed in the invite. </a:t>
            </a:r>
            <a:endParaRPr lang="en-US" sz="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28600" lvl="0" indent="-228600">
              <a:spcBef>
                <a:spcPts val="300"/>
              </a:spcBef>
              <a:buAutoNum type="arabicPeriod"/>
            </a:pPr>
            <a:r>
              <a:rPr lang="en-US" sz="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Enter </a:t>
            </a:r>
            <a:r>
              <a:rPr lang="en-US" sz="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Conference ID. </a:t>
            </a:r>
            <a:r>
              <a:rPr lang="en-US" sz="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asked for a PIN, enter it. </a:t>
            </a:r>
            <a:endParaRPr lang="en-US" sz="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53259" y="5633090"/>
            <a:ext cx="4762389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</a:pPr>
            <a:r>
              <a:rPr 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Join an online meeting from Good </a:t>
            </a:r>
            <a:r>
              <a:rPr lang="en-US" sz="9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Mobile</a:t>
            </a:r>
          </a:p>
          <a:p>
            <a:pPr marL="228600" indent="-228600">
              <a:spcBef>
                <a:spcPts val="100"/>
              </a:spcBef>
              <a:buFont typeface="+mj-lt"/>
              <a:buAutoNum type="arabicPeriod"/>
            </a:pP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 </a:t>
            </a:r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the 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invite</a:t>
            </a:r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, click 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the phone number provided. (If list appears</a:t>
            </a:r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, 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select </a:t>
            </a:r>
            <a:r>
              <a:rPr lang="en-US" sz="8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None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.)</a:t>
            </a:r>
          </a:p>
          <a:p>
            <a:pPr marL="228600" indent="-228600">
              <a:spcBef>
                <a:spcPts val="100"/>
              </a:spcBef>
              <a:buFont typeface="+mj-lt"/>
              <a:buAutoNum type="arabicPeriod"/>
            </a:pP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When </a:t>
            </a:r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prompted, enter the </a:t>
            </a:r>
            <a:r>
              <a:rPr lang="en-US" sz="8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Conference ID 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listed in the meeting invite.</a:t>
            </a:r>
            <a:endParaRPr lang="en-US" sz="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648935" y="4249344"/>
            <a:ext cx="4407632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300"/>
              </a:spcBef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Set meeting options (optional)</a:t>
            </a:r>
          </a:p>
          <a:p>
            <a:pPr lvl="0"/>
            <a:r>
              <a:rPr lang="en-US" sz="8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Dedicated Meeting Space (less secure) </a:t>
            </a:r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recommended for typical meetings</a:t>
            </a:r>
            <a:r>
              <a:rPr lang="en-US" sz="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own meeting room — it always has </a:t>
            </a:r>
            <a:r>
              <a:rPr lang="en-US" sz="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same ID and permissions. </a:t>
            </a:r>
            <a:endParaRPr lang="en-US" sz="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>
              <a:spcBef>
                <a:spcPts val="300"/>
              </a:spcBef>
            </a:pPr>
            <a:endParaRPr 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8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 New Meeting Space (more secure) </a:t>
            </a: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recommended for 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large meetings, 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Webinars, etc.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/>
            </a:r>
            <a:b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Set meeting options such as access, </a:t>
            </a:r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presenters, 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sharing </a:t>
            </a:r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and so on. 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 </a:t>
            </a:r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the meeting request, 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click </a:t>
            </a:r>
            <a:r>
              <a:rPr lang="en-US" sz="8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Meeting Options</a:t>
            </a:r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, 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click </a:t>
            </a:r>
            <a:r>
              <a:rPr lang="en-US" sz="8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 </a:t>
            </a:r>
            <a:r>
              <a:rPr lang="en-US" sz="8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new meeting </a:t>
            </a:r>
            <a:r>
              <a:rPr lang="en-US" sz="8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space </a:t>
            </a:r>
            <a:r>
              <a:rPr lang="en-US" sz="8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en-US" sz="8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 </a:t>
            </a:r>
            <a:r>
              <a:rPr lang="en-US" sz="8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control </a:t>
            </a:r>
            <a:r>
              <a:rPr lang="en-US" sz="8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permissions</a:t>
            </a:r>
            <a:r>
              <a:rPr lang="en-US" sz="8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)</a:t>
            </a:r>
            <a: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</a:t>
            </a:r>
            <a:br>
              <a: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TIP</a:t>
            </a:r>
            <a:r>
              <a:rPr 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 If you mute all attendees, remember to </a:t>
            </a:r>
            <a:r>
              <a:rPr lang="en-US" sz="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unmute </a:t>
            </a:r>
            <a:r>
              <a:rPr 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yourself when you begin!</a:t>
            </a:r>
            <a:endParaRPr lang="en-US" sz="8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3884" y="6133930"/>
            <a:ext cx="449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NOTE</a:t>
            </a:r>
            <a:r>
              <a:rPr lang="en-US" sz="8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International callers, </a:t>
            </a:r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those </a:t>
            </a:r>
            <a:r>
              <a:rPr lang="en-US" sz="8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joining via an NM phone </a:t>
            </a:r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 a </a:t>
            </a:r>
            <a:r>
              <a:rPr lang="en-US" sz="8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 digit extension (enclaves or touch-down cubicles</a:t>
            </a:r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), or those calling from an NM shared number </a:t>
            </a:r>
            <a:r>
              <a:rPr lang="en-US" sz="8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(facilities, security</a:t>
            </a:r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sz="8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must </a:t>
            </a:r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8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call </a:t>
            </a: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by dialing the </a:t>
            </a:r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conference </a:t>
            </a: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phone number and ID</a:t>
            </a:r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55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0853" y="76200"/>
            <a:ext cx="9027368" cy="6705600"/>
            <a:chOff x="80853" y="76200"/>
            <a:chExt cx="9027368" cy="6705600"/>
          </a:xfrm>
        </p:grpSpPr>
        <p:cxnSp>
          <p:nvCxnSpPr>
            <p:cNvPr id="14" name="Straight Connector 13" descr="&quot;&quot;"/>
            <p:cNvCxnSpPr/>
            <p:nvPr/>
          </p:nvCxnSpPr>
          <p:spPr>
            <a:xfrm>
              <a:off x="4572000" y="76200"/>
              <a:ext cx="0" cy="67056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138937" y="765703"/>
              <a:ext cx="2784004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In the meeting window, click the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Present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button.</a:t>
              </a:r>
            </a:p>
            <a:p>
              <a:pPr marL="228600" indent="-228600">
                <a:lnSpc>
                  <a:spcPct val="125000"/>
                </a:lnSpc>
                <a:spcBef>
                  <a:spcPts val="300"/>
                </a:spcBef>
                <a:buFont typeface="+mj-lt"/>
                <a:buAutoNum type="arabicPeriod"/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Click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Present Desktop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to show the entire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contents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of your desktop, or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click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Present Programs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and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double-click the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program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you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want to share.</a:t>
              </a:r>
            </a:p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845" y="291552"/>
              <a:ext cx="2707931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Share your desktop or a program</a:t>
              </a:r>
              <a:endPara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Need to show everyone what you’re talking about? </a:t>
              </a:r>
            </a:p>
          </p:txBody>
        </p:sp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3053997" y="433643"/>
              <a:ext cx="1170963" cy="1909600"/>
              <a:chOff x="7255472" y="1060990"/>
              <a:chExt cx="1424508" cy="232307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5472" y="1060990"/>
                <a:ext cx="1424508" cy="2224114"/>
              </a:xfrm>
              <a:prstGeom prst="rect">
                <a:avLst/>
              </a:prstGeom>
            </p:spPr>
          </p:pic>
          <p:sp>
            <p:nvSpPr>
              <p:cNvPr id="57" name="Oval 56"/>
              <p:cNvSpPr/>
              <p:nvPr/>
            </p:nvSpPr>
            <p:spPr>
              <a:xfrm>
                <a:off x="7750268" y="3186138"/>
                <a:ext cx="197931" cy="19793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</a:t>
                </a:r>
                <a:endParaRPr lang="en-US" sz="9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161698" y="1159546"/>
                <a:ext cx="197931" cy="19793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2</a:t>
                </a:r>
                <a:endParaRPr lang="en-US" sz="9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2592224" y="2859872"/>
              <a:ext cx="1999570" cy="1131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In the meeting window, click the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Present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button.</a:t>
              </a:r>
            </a:p>
            <a:p>
              <a:pPr marL="228600" indent="-228600">
                <a:lnSpc>
                  <a:spcPct val="125000"/>
                </a:lnSpc>
                <a:spcBef>
                  <a:spcPts val="300"/>
                </a:spcBef>
                <a:buFont typeface="+mj-lt"/>
                <a:buAutoNum type="arabicPeriod"/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Click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Present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PowerPoint Files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</a:t>
              </a:r>
            </a:p>
            <a:p>
              <a:pPr marL="228600" indent="-228600">
                <a:lnSpc>
                  <a:spcPct val="125000"/>
                </a:lnSpc>
                <a:spcBef>
                  <a:spcPts val="300"/>
                </a:spcBef>
                <a:buFont typeface="+mj-lt"/>
                <a:buAutoNum type="arabicPeriod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Browse to the file you want to present and click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OK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0853" y="2494140"/>
              <a:ext cx="2853021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Share a PowerPoint presentation</a:t>
              </a:r>
              <a:endPara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38937" y="5574986"/>
              <a:ext cx="15627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12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Done presenting?</a:t>
              </a:r>
            </a:p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8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Click this: </a:t>
              </a:r>
              <a:endParaRPr lang="en-US" sz="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497" y="5887415"/>
              <a:ext cx="769303" cy="248892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4549205" y="205275"/>
              <a:ext cx="4559016" cy="4977369"/>
              <a:chOff x="121533" y="220515"/>
              <a:chExt cx="4559016" cy="4977369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146566" y="2506272"/>
                <a:ext cx="3479482" cy="300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1200" dirty="0" smtClean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Manage meeting participants</a:t>
                </a:r>
                <a:endParaRPr lang="en-US" sz="12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64122" y="494672"/>
                <a:ext cx="3637806" cy="97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It’s easy to capture audio, video, IM, and what’s being presented.</a:t>
                </a:r>
              </a:p>
              <a:p>
                <a:pPr marL="228600" indent="-228600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In the meeting window, click 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More Options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button.</a:t>
                </a:r>
              </a:p>
              <a:p>
                <a:pPr marL="228600" indent="-228600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Start Recording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.</a:t>
                </a:r>
              </a:p>
              <a:p>
                <a:pPr marL="228600" indent="-228600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After the meeting, go to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Manage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Recordings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/>
                </a:r>
                <a:b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</a:b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publish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, play, rename, or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delete. 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37268" y="2880582"/>
                <a:ext cx="333601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Meeting getting unruly? If you’re the presenter, you are in control. </a:t>
                </a:r>
              </a:p>
              <a:p>
                <a:pPr marL="228600" indent="-228600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Participants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button to open the Participants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/>
                </a:r>
                <a:b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</a:b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so you can see a list of everyone in the meeting.  </a:t>
                </a:r>
              </a:p>
              <a:p>
                <a:pPr marL="228600" indent="-228600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Participant Actions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button.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95" r="-1"/>
              <a:stretch/>
            </p:blipFill>
            <p:spPr>
              <a:xfrm>
                <a:off x="2877055" y="922879"/>
                <a:ext cx="1672438" cy="1714262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1798541" y="3757922"/>
                <a:ext cx="2456909" cy="1439962"/>
                <a:chOff x="917617" y="2874210"/>
                <a:chExt cx="5476192" cy="3209524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617" y="3307336"/>
                  <a:ext cx="1114287" cy="285713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1904" y="2874210"/>
                  <a:ext cx="4361905" cy="3209524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/>
              <p:cNvSpPr txBox="1"/>
              <p:nvPr/>
            </p:nvSpPr>
            <p:spPr>
              <a:xfrm>
                <a:off x="165885" y="220515"/>
                <a:ext cx="3090559" cy="300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1200" dirty="0" smtClean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Record and play back a meeting</a:t>
                </a:r>
                <a:endParaRPr lang="en-US" sz="12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482618" y="2258300"/>
                <a:ext cx="197931" cy="19793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</a:t>
                </a:r>
                <a:endParaRPr lang="en-US" sz="9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3611314" y="905179"/>
                <a:ext cx="197931" cy="19793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2</a:t>
                </a:r>
                <a:endParaRPr lang="en-US" sz="9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3776491" y="1111312"/>
                <a:ext cx="197931" cy="19793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3</a:t>
                </a:r>
                <a:endParaRPr lang="en-US" sz="9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1751" y="3197899"/>
                <a:ext cx="371527" cy="371527"/>
              </a:xfrm>
              <a:prstGeom prst="rect">
                <a:avLst/>
              </a:prstGeom>
            </p:spPr>
          </p:pic>
          <p:sp>
            <p:nvSpPr>
              <p:cNvPr id="141" name="TextBox 140"/>
              <p:cNvSpPr txBox="1"/>
              <p:nvPr/>
            </p:nvSpPr>
            <p:spPr>
              <a:xfrm>
                <a:off x="137268" y="3728644"/>
                <a:ext cx="153954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buFont typeface="+mj-lt"/>
                  <a:buAutoNum type="arabicPeriod" startAt="3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one or multiple buttons to apply these settings to all attendees.   </a:t>
                </a: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121533" y="4375362"/>
                <a:ext cx="260381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1200" dirty="0" smtClean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Need to invite more people?</a:t>
                </a:r>
              </a:p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800" dirty="0" smtClean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Click this: </a:t>
                </a:r>
                <a:endParaRPr lang="en-US" sz="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937" y="4668852"/>
                <a:ext cx="981024" cy="23234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152400" y="2859872"/>
              <a:ext cx="3708437" cy="2763140"/>
              <a:chOff x="125044" y="574994"/>
              <a:chExt cx="3708437" cy="2763140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044" y="574994"/>
                <a:ext cx="2430330" cy="2188671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823116" y="2725718"/>
                <a:ext cx="724910" cy="36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5000"/>
                  </a:lnSpc>
                  <a:spcBef>
                    <a:spcPts val="300"/>
                  </a:spcBef>
                </a:pPr>
                <a:r>
                  <a:rPr lang="en-US" sz="700" dirty="0" smtClean="0">
                    <a:solidFill>
                      <a:schemeClr val="accent6">
                        <a:lumMod val="7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Advance to the next slide</a:t>
                </a:r>
                <a:endParaRPr lang="en-US" sz="700" dirty="0">
                  <a:solidFill>
                    <a:schemeClr val="accent6">
                      <a:lumMod val="7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0"/>
              <a:srcRect l="8094" t="19578" r="5569" b="26351"/>
              <a:stretch/>
            </p:blipFill>
            <p:spPr>
              <a:xfrm>
                <a:off x="125044" y="1020073"/>
                <a:ext cx="2431036" cy="1382856"/>
              </a:xfrm>
              <a:prstGeom prst="rect">
                <a:avLst/>
              </a:prstGeom>
            </p:spPr>
          </p:pic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2123260" y="2414594"/>
                <a:ext cx="165614" cy="159960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764809" y="2841844"/>
                <a:ext cx="1180773" cy="496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300"/>
                  </a:spcBef>
                </a:pPr>
                <a:r>
                  <a:rPr lang="en-US" sz="700" dirty="0" smtClean="0">
                    <a:solidFill>
                      <a:schemeClr val="accent6">
                        <a:lumMod val="7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Show thumbnails of the slides, and select the next one to present</a:t>
                </a:r>
                <a:endParaRPr lang="en-US" sz="700" dirty="0">
                  <a:solidFill>
                    <a:schemeClr val="accent6">
                      <a:lumMod val="7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727311" y="2374255"/>
                <a:ext cx="1106170" cy="496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300"/>
                  </a:spcBef>
                </a:pPr>
                <a:r>
                  <a:rPr lang="en-US" sz="700" dirty="0" smtClean="0">
                    <a:solidFill>
                      <a:schemeClr val="accent6">
                        <a:lumMod val="7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See the presenter’s notes (just you—no one else can see them)</a:t>
                </a:r>
                <a:endParaRPr lang="en-US" sz="700" dirty="0">
                  <a:solidFill>
                    <a:schemeClr val="accent6">
                      <a:lumMod val="7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2409336" y="2416738"/>
                <a:ext cx="372378" cy="159960"/>
                <a:chOff x="6861281" y="5163396"/>
                <a:chExt cx="372378" cy="159960"/>
              </a:xfrm>
            </p:grpSpPr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6861281" y="5163396"/>
                  <a:ext cx="165614" cy="159960"/>
                </a:xfrm>
                <a:prstGeom prst="ellipse">
                  <a:avLst/>
                </a:prstGeom>
                <a:noFill/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7023373" y="5243376"/>
                  <a:ext cx="210286" cy="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Straight Connector 53"/>
              <p:cNvCxnSpPr/>
              <p:nvPr/>
            </p:nvCxnSpPr>
            <p:spPr>
              <a:xfrm flipV="1">
                <a:off x="2210955" y="2568347"/>
                <a:ext cx="1068" cy="322396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/>
              <p:cNvGrpSpPr/>
              <p:nvPr/>
            </p:nvGrpSpPr>
            <p:grpSpPr>
              <a:xfrm>
                <a:off x="1421491" y="2414594"/>
                <a:ext cx="165614" cy="483172"/>
                <a:chOff x="5975726" y="5163396"/>
                <a:chExt cx="165614" cy="483172"/>
              </a:xfrm>
            </p:grpSpPr>
            <p:sp>
              <p:nvSpPr>
                <p:cNvPr id="56" name="Oval 55"/>
                <p:cNvSpPr>
                  <a:spLocks noChangeAspect="1"/>
                </p:cNvSpPr>
                <p:nvPr/>
              </p:nvSpPr>
              <p:spPr>
                <a:xfrm>
                  <a:off x="5975726" y="5163396"/>
                  <a:ext cx="165614" cy="159960"/>
                </a:xfrm>
                <a:prstGeom prst="ellipse">
                  <a:avLst/>
                </a:prstGeom>
                <a:noFill/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6056500" y="5324172"/>
                  <a:ext cx="1068" cy="322396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TextBox 47"/>
          <p:cNvSpPr txBox="1"/>
          <p:nvPr/>
        </p:nvSpPr>
        <p:spPr>
          <a:xfrm>
            <a:off x="4658065" y="1643155"/>
            <a:ext cx="461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700" dirty="0" smtClean="0">
                <a:solidFill>
                  <a:schemeClr val="accent1"/>
                </a:solidFill>
              </a:rPr>
              <a:t>IMPORTANT: </a:t>
            </a:r>
            <a:r>
              <a:rPr lang="en-US" sz="700" dirty="0">
                <a:solidFill>
                  <a:schemeClr val="accent1"/>
                </a:solidFill>
              </a:rPr>
              <a:t>Supervised/Registered </a:t>
            </a:r>
            <a:r>
              <a:rPr lang="en-US" sz="700" dirty="0" smtClean="0">
                <a:solidFill>
                  <a:schemeClr val="accent1"/>
                </a:solidFill>
              </a:rPr>
              <a:t>persons </a:t>
            </a:r>
            <a:r>
              <a:rPr lang="en-US" sz="700" dirty="0">
                <a:solidFill>
                  <a:schemeClr val="accent1"/>
                </a:solidFill>
              </a:rPr>
              <a:t>should not record </a:t>
            </a:r>
            <a:r>
              <a:rPr lang="en-US" sz="700" dirty="0" smtClean="0">
                <a:solidFill>
                  <a:schemeClr val="accent1"/>
                </a:solidFill>
              </a:rPr>
              <a:t/>
            </a:r>
            <a:br>
              <a:rPr lang="en-US" sz="700" dirty="0" smtClean="0">
                <a:solidFill>
                  <a:schemeClr val="accent1"/>
                </a:solidFill>
              </a:rPr>
            </a:br>
            <a:r>
              <a:rPr lang="en-US" sz="700" dirty="0" smtClean="0">
                <a:solidFill>
                  <a:schemeClr val="accent1"/>
                </a:solidFill>
              </a:rPr>
              <a:t>Online </a:t>
            </a:r>
            <a:r>
              <a:rPr lang="en-US" sz="700" dirty="0">
                <a:solidFill>
                  <a:schemeClr val="accent1"/>
                </a:solidFill>
              </a:rPr>
              <a:t>Meetings, </a:t>
            </a:r>
            <a:r>
              <a:rPr lang="en-US" sz="700" dirty="0" smtClean="0">
                <a:solidFill>
                  <a:schemeClr val="accent1"/>
                </a:solidFill>
              </a:rPr>
              <a:t>nor </a:t>
            </a:r>
            <a:r>
              <a:rPr lang="en-US" sz="700" dirty="0">
                <a:solidFill>
                  <a:schemeClr val="accent1"/>
                </a:solidFill>
              </a:rPr>
              <a:t>should they participate in Online Meeting </a:t>
            </a:r>
            <a:r>
              <a:rPr lang="en-US" sz="700" dirty="0" smtClean="0">
                <a:solidFill>
                  <a:schemeClr val="accent1"/>
                </a:solidFill>
              </a:rPr>
              <a:t/>
            </a:r>
            <a:br>
              <a:rPr lang="en-US" sz="700" dirty="0" smtClean="0">
                <a:solidFill>
                  <a:schemeClr val="accent1"/>
                </a:solidFill>
              </a:rPr>
            </a:br>
            <a:r>
              <a:rPr lang="en-US" sz="700" dirty="0" smtClean="0">
                <a:solidFill>
                  <a:schemeClr val="accent1"/>
                </a:solidFill>
              </a:rPr>
              <a:t>sessions </a:t>
            </a:r>
            <a:r>
              <a:rPr lang="en-US" sz="700" dirty="0">
                <a:solidFill>
                  <a:schemeClr val="accent1"/>
                </a:solidFill>
              </a:rPr>
              <a:t>that are recorded. </a:t>
            </a:r>
            <a:endParaRPr lang="en-US" sz="700" dirty="0" smtClean="0">
              <a:solidFill>
                <a:schemeClr val="accent1"/>
              </a:solidFill>
            </a:endParaRPr>
          </a:p>
          <a:p>
            <a:pPr lvl="0"/>
            <a:endParaRPr lang="en-US" sz="700" dirty="0" smtClean="0">
              <a:solidFill>
                <a:schemeClr val="accent1"/>
              </a:solidFill>
            </a:endParaRPr>
          </a:p>
          <a:p>
            <a:pPr lvl="0"/>
            <a:r>
              <a:rPr lang="en-US" sz="700" dirty="0" smtClean="0">
                <a:solidFill>
                  <a:schemeClr val="accent1"/>
                </a:solidFill>
              </a:rPr>
              <a:t>All </a:t>
            </a:r>
            <a:r>
              <a:rPr lang="en-US" sz="700" dirty="0">
                <a:solidFill>
                  <a:schemeClr val="accent1"/>
                </a:solidFill>
              </a:rPr>
              <a:t>users should refrain from recording Online Meetings that </a:t>
            </a:r>
            <a:r>
              <a:rPr lang="en-US" sz="700" dirty="0" smtClean="0">
                <a:solidFill>
                  <a:schemeClr val="accent1"/>
                </a:solidFill>
              </a:rPr>
              <a:t/>
            </a:r>
            <a:br>
              <a:rPr lang="en-US" sz="700" dirty="0" smtClean="0">
                <a:solidFill>
                  <a:schemeClr val="accent1"/>
                </a:solidFill>
              </a:rPr>
            </a:br>
            <a:r>
              <a:rPr lang="en-US" sz="700" dirty="0" smtClean="0">
                <a:solidFill>
                  <a:schemeClr val="accent1"/>
                </a:solidFill>
              </a:rPr>
              <a:t>involve </a:t>
            </a:r>
            <a:r>
              <a:rPr lang="en-US" sz="700" dirty="0">
                <a:solidFill>
                  <a:schemeClr val="accent1"/>
                </a:solidFill>
              </a:rPr>
              <a:t>confidential </a:t>
            </a:r>
            <a:r>
              <a:rPr lang="en-US" sz="700" dirty="0" smtClean="0">
                <a:solidFill>
                  <a:schemeClr val="accent1"/>
                </a:solidFill>
              </a:rPr>
              <a:t>or </a:t>
            </a:r>
            <a:r>
              <a:rPr lang="en-US" sz="700" dirty="0">
                <a:solidFill>
                  <a:schemeClr val="accent1"/>
                </a:solidFill>
              </a:rPr>
              <a:t>sensitive information. </a:t>
            </a:r>
            <a:r>
              <a:rPr lang="en-US" sz="700" dirty="0" smtClean="0">
                <a:solidFill>
                  <a:schemeClr val="accent1"/>
                </a:solidFill>
              </a:rPr>
              <a:t>When </a:t>
            </a:r>
            <a:r>
              <a:rPr lang="en-US" sz="700" dirty="0">
                <a:solidFill>
                  <a:schemeClr val="accent1"/>
                </a:solidFill>
              </a:rPr>
              <a:t>recording an </a:t>
            </a:r>
            <a:r>
              <a:rPr lang="en-US" sz="700" dirty="0" smtClean="0">
                <a:solidFill>
                  <a:schemeClr val="accent1"/>
                </a:solidFill>
              </a:rPr>
              <a:t/>
            </a:r>
            <a:br>
              <a:rPr lang="en-US" sz="700" dirty="0" smtClean="0">
                <a:solidFill>
                  <a:schemeClr val="accent1"/>
                </a:solidFill>
              </a:rPr>
            </a:br>
            <a:r>
              <a:rPr lang="en-US" sz="700" dirty="0" smtClean="0">
                <a:solidFill>
                  <a:schemeClr val="accent1"/>
                </a:solidFill>
              </a:rPr>
              <a:t>Online </a:t>
            </a:r>
            <a:r>
              <a:rPr lang="en-US" sz="700" dirty="0">
                <a:solidFill>
                  <a:schemeClr val="accent1"/>
                </a:solidFill>
              </a:rPr>
              <a:t>Meeting, presenters should </a:t>
            </a:r>
            <a:r>
              <a:rPr lang="en-US" sz="700" dirty="0" smtClean="0">
                <a:solidFill>
                  <a:schemeClr val="accent1"/>
                </a:solidFill>
              </a:rPr>
              <a:t>inform </a:t>
            </a:r>
            <a:r>
              <a:rPr lang="en-US" sz="700" dirty="0">
                <a:solidFill>
                  <a:schemeClr val="accent1"/>
                </a:solidFill>
              </a:rPr>
              <a:t>all meeting participants that the session will be recorded. </a:t>
            </a:r>
          </a:p>
          <a:p>
            <a:pPr lvl="0"/>
            <a:endParaRPr lang="en-US" sz="7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059" y="6479087"/>
            <a:ext cx="283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V 4.27.2015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956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97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IntlLangReview xmlns="4873beb7-5857-4685-be1f-d57550cc96cc">false</IntlLangReview>
    <LocLastLocAttemptVersionLookup xmlns="4873beb7-5857-4685-be1f-d57550cc96cc">856206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ppVerPrimary xmlns="4873beb7-5857-4685-be1f-d57550cc96cc" xsi:nil="true"/>
    <AssetStart xmlns="4873beb7-5857-4685-be1f-d57550cc96cc">2012-10-11T07:00:00+00:00</AssetStart>
    <FriendlyTitle xmlns="4873beb7-5857-4685-be1f-d57550cc96cc" xsi:nil="true"/>
    <MarketSpecific xmlns="4873beb7-5857-4685-be1f-d57550cc96cc">false</MarketSpecific>
    <PublishStatusLookup xmlns="4873beb7-5857-4685-be1f-d57550cc96cc">
      <Value>1621751</Value>
    </PublishStatusLookup>
    <APAuthor xmlns="4873beb7-5857-4685-be1f-d57550cc96cc">
      <UserInfo>
        <DisplayName>System Account</DisplayName>
        <AccountId>1749</AccountId>
        <AccountType/>
      </UserInfo>
    </APAuthor>
    <IntlLangReviewer xmlns="4873beb7-5857-4685-be1f-d57550cc96cc" xsi:nil="true"/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>103455868</NumericId>
    <ParentAssetId xmlns="4873beb7-5857-4685-be1f-d57550cc96cc">AF103015613</ParentAssetId>
    <OriginalSourceMarket xmlns="4873beb7-5857-4685-be1f-d57550cc96cc" xsi:nil="true"/>
    <ApprovalStatus xmlns="4873beb7-5857-4685-be1f-d57550cc96cc">InProgress</ApprovalStatus>
    <EditorialTags xmlns="4873beb7-5857-4685-be1f-d57550cc96cc" xsi:nil="true"/>
    <LocComments xmlns="4873beb7-5857-4685-be1f-d57550cc96cc">Intl_Localizable</LocComments>
    <LocRecommendedHandoff xmlns="4873beb7-5857-4685-be1f-d57550cc96cc">FY13HOJun1</LocRecommendedHandoff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NA</AssetType>
    <MachineTranslated xmlns="4873beb7-5857-4685-be1f-d57550cc96cc">false</MachineTranslated>
    <OutputCachingOn xmlns="4873beb7-5857-4685-be1f-d57550cc96cc">false</OutputCachingOn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>t:Tier 1,t:Tier 2,t:Tier 3</LocMarketGroupTiers2>
    <ClipArtFilename xmlns="4873beb7-5857-4685-be1f-d57550cc96cc" xsi:nil="true"/>
    <CSXHash xmlns="4873beb7-5857-4685-be1f-d57550cc96cc" xsi:nil="true"/>
    <DirectSourceMarket xmlns="4873beb7-5857-4685-be1f-d57550cc96cc" xsi:nil="true"/>
    <PlannedPubDate xmlns="4873beb7-5857-4685-be1f-d57550cc96cc">2012-09-28T07:00:00+00:00</PlannedPubDate>
    <Size xmlns="4873beb7-5857-4685-be1f-d57550cc96cc">300kb</Size>
    <CategoryTagsTaxHTField11 xmlns="4873beb7-5857-4685-be1f-d57550cc96cc">
      <Terms xmlns="http://schemas.microsoft.com/office/infopath/2007/PartnerControls"/>
    </CategoryTagsTaxHTField11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imesCloned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pplications xmlns="4873beb7-5857-4685-be1f-d57550cc96cc">
      <Value>1651</Value>
      <Value>1791</Value>
    </Applications>
    <AssetId xmlns="4873beb7-5857-4685-be1f-d57550cc96cc">AF103455868</AssetId>
    <AuthorGroup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OOCacheId xmlns="4873beb7-5857-4685-be1f-d57550cc96cc" xsi:nil="true"/>
    <IsDeleted xmlns="4873beb7-5857-4685-be1f-d57550cc96cc">false</IsDeleted>
    <HiddenCategoryTagsTaxHTField0 xmlns="4873beb7-5857-4685-be1f-d57550cc96cc">
      <Terms xmlns="http://schemas.microsoft.com/office/infopath/2007/PartnerControls"/>
    </HiddenCategoryTagsTaxHTField0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>RTM/RTW</Milestone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PArbitraryFile" ma:contentTypeID="0x0101006EDDDB5EE6D98C44930B742096920B30020100945995BAC74E6347BD6C979F46C6273B" ma:contentTypeVersion="86" ma:contentTypeDescription="Create a new document." ma:contentTypeScope="" ma:versionID="47362dbd0b2e04c99e18350883780ba7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4d33c9699287bf5bb5d1976bc78824fa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Size"/>
                <xsd:element ref="ns2:AcquiredFrom" minOccurs="0"/>
                <xsd:element ref="ns2:UACurrentWords" minOccurs="0"/>
                <xsd:element ref="ns2:ApplicationCode" minOccurs="0"/>
                <xsd:element ref="ns2:ApplicationId" minOccurs="0"/>
                <xsd:element ref="ns2:Applications" minOccurs="0"/>
                <xsd:element ref="ns2:ApprovalLog" minOccurs="0"/>
                <xsd:element ref="ns2:ApprovalStatus" minOccurs="0"/>
                <xsd:element ref="ns2:FeedAppVer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uthorGroup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CategoryTagsTaxHTField11" minOccurs="0"/>
                <xsd:element ref="ns2:ClipArtFilename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FeatureTagsTaxHTField0" minOccurs="0"/>
                <xsd:element ref="ns2:FriendlyTitle" minOccurs="0"/>
                <xsd:element ref="ns2:HandoffToMSDN" minOccurs="0"/>
                <xsd:element ref="ns2:HiddenCategoryTagsTaxHTField0" minOccurs="0"/>
                <xsd:element ref="ns2:InProjectListLookup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LegacyData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NumericId" minOccurs="0"/>
                <xsd:element ref="ns2:NumOfRatingsLookup" minOccurs="0"/>
                <xsd:element ref="ns2:OOCacheId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AppVerPrimary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Size" ma:index="1" ma:displayName="Size of File" ma:default="" ma:internalName="Size" ma:readOnly="false">
      <xsd:simpleType>
        <xsd:restriction base="dms:Text"/>
      </xsd:simpleType>
    </xsd:element>
    <xsd:element name="AcquiredFrom" ma:index="2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3" nillable="true" ma:displayName="Actual Word Count" ma:default="" ma:internalName="UACurrentWords" ma:readOnly="false">
      <xsd:simpleType>
        <xsd:restriction base="dms:Unknown"/>
      </xsd:simpleType>
    </xsd:element>
    <xsd:element name="ApplicationCode" ma:index="4" nillable="true" ma:displayName="Application Code" ma:default="" ma:list="{3B69E247-3408-4B27-BC34-375E2E9451F9}" ma:internalName="ApplicationCode" ma:readOnly="true" ma:showField="AppVerCod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pplicationId" ma:index="5" nillable="true" ma:displayName="Application ID" ma:default="" ma:list="{3B69E247-3408-4B27-BC34-375E2E9451F9}" ma:internalName="ApplicationId" ma:readOnly="true" ma:showField="AssetId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pplications" ma:index="6" nillable="true" ma:displayName="Applications (With Version)" ma:default="" ma:description="Applications this asset is associated with" ma:list="{3B69E247-3408-4B27-BC34-375E2E9451F9}" ma:internalName="Applications" ma:readOnly="false" ma:showField="Titl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pprovalLog" ma:index="7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8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FeedAppVer" ma:index="9" nillable="true" ma:displayName="AppVer" ma:default="" ma:hidden="true" ma:list="{3B69E247-3408-4B27-BC34-375E2E9451F9}" ma:internalName="FeedAppVer" ma:readOnly="true" ma:showField="AppVerForLookup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ssetStart" ma:index="10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11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12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13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4" nillable="true" ma:displayName="Asset Type" ma:default="" ma:internalName="AssetType" ma:readOnly="false">
      <xsd:simpleType>
        <xsd:restriction base="dms:Unknown"/>
      </xsd:simpleType>
    </xsd:element>
    <xsd:element name="APAuthor" ma:index="15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Group" ma:index="16" nillable="true" ma:displayName="Author Group" ma:default="" ma:internalName="AuthorGroup" ma:readOnly="false">
      <xsd:simpleType>
        <xsd:restriction base="dms:Choice">
          <xsd:enumeration value="AWSUA"/>
          <xsd:enumeration value="ITProUA"/>
          <xsd:enumeration value="PMG"/>
          <xsd:enumeration value="Partner UA"/>
          <xsd:enumeration value="Acquired"/>
          <xsd:enumeration value="BCM"/>
          <xsd:enumeration value="MSC"/>
          <xsd:enumeration value="Intl Site Management"/>
          <xsd:enumeration value="Other"/>
        </xsd:restriction>
      </xsd:simpleType>
    </xsd:element>
    <xsd:element name="AverageRating" ma:index="17" nillable="true" ma:displayName="Average Rating" ma:internalName="AverageRating" ma:readOnly="false">
      <xsd:simpleType>
        <xsd:restriction base="dms:Text"/>
      </xsd:simpleType>
    </xsd:element>
    <xsd:element name="BlockPublish" ma:index="18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9" nillable="true" ma:displayName="Bug Number" ma:default="" ma:internalName="BugNumber" ma:readOnly="false">
      <xsd:simpleType>
        <xsd:restriction base="dms:Text"/>
      </xsd:simpleType>
    </xsd:element>
    <xsd:element name="CampaignTagsTaxHTField0" ma:index="21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tegoryTagsTaxHTField11" ma:index="23" nillable="true" ma:taxonomy="true" ma:internalName="CategoryTagsTaxHTField11" ma:taxonomyFieldName="CategoryTags" ma:displayName="Category Tags" ma:readOnly="false" ma:default="" ma:fieldId="{24797cbb-132b-4ad7-b1f7-0c1bcff0c38a}" ma:taxonomyMulti="true" ma:sspId="8f79753a-75d3-41f5-8ca3-40b843941b4f" ma:termSetId="52678d52-26de-467b-a7b9-d4d1c4c8b24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lipArtFilename" ma:index="24" nillable="true" ma:displayName="Clip Art Name" ma:default="" ma:internalName="ClipArtFilename" ma:readOnly="false">
      <xsd:simpleType>
        <xsd:restriction base="dms:Text"/>
      </xsd:simpleType>
    </xsd:element>
    <xsd:element name="ContentItem" ma:index="25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7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30" nillable="true" ma:displayName="CSX Hash" ma:default="" ma:internalName="CSXHash" ma:readOnly="false">
      <xsd:simpleType>
        <xsd:restriction base="dms:Text"/>
      </xsd:simpleType>
    </xsd:element>
    <xsd:element name="CSXSubmissionMarket" ma:index="31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32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33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4" nillable="true" ma:displayName="Deleted?" ma:default="" ma:internalName="IsDeleted" ma:readOnly="false">
      <xsd:simpleType>
        <xsd:restriction base="dms:Boolean"/>
      </xsd:simpleType>
    </xsd:element>
    <xsd:element name="APDescription" ma:index="35" nillable="true" ma:displayName="Description" ma:default="" ma:internalName="APDescription" ma:readOnly="false">
      <xsd:simpleType>
        <xsd:restriction base="dms:Note"/>
      </xsd:simpleType>
    </xsd:element>
    <xsd:element name="DirectSourceMarket" ma:index="36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7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8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9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40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41" nillable="true" ma:displayName="Editorial Tags" ma:default="" ma:internalName="EditorialTags">
      <xsd:simpleType>
        <xsd:restriction base="dms:Unknown"/>
      </xsd:simpleType>
    </xsd:element>
    <xsd:element name="FeatureTagsTaxHTField0" ma:index="43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riendlyTitle" ma:index="44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HandoffToMSDN" ma:index="45" nillable="true" ma:displayName="Handoff To MSDN Date" ma:default="" ma:internalName="HandoffToMSDN" ma:readOnly="false">
      <xsd:simpleType>
        <xsd:restriction base="dms:DateTime"/>
      </xsd:simpleType>
    </xsd:element>
    <xsd:element name="HiddenCategoryTagsTaxHTField0" ma:index="47" nillable="true" ma:taxonomy="true" ma:internalName="HiddenCategoryTagsTaxHTField0" ma:taxonomyFieldName="HiddenCategoryTags" ma:displayName="Hidden Category" ma:readOnly="false" ma:default="" ma:fieldId="{50ad4411-6c46-40b6-a719-09bfd72caf6b}" ma:taxonomyMulti="true" ma:sspId="8f79753a-75d3-41f5-8ca3-40b843941b4f" ma:termSetId="db61d45c-64f2-4e37-a8e3-d5adce206e5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ProjectListLookup" ma:index="48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ternalTagsTaxHTField0" ma:index="50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51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2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3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4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5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6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7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8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9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60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61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2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3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4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5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6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7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8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egacyData" ma:index="69" nillable="true" ma:displayName="Legacy Data" ma:default="" ma:internalName="LegacyData" ma:readOnly="false">
      <xsd:simpleType>
        <xsd:restriction base="dms:Note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NumericId" ma:index="94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5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6" nillable="true" ma:displayName="OOCacheId" ma:internalName="OOCacheId" ma:readOnly="false">
      <xsd:simpleType>
        <xsd:restriction base="dms:Text"/>
      </xsd:simpleType>
    </xsd:element>
    <xsd:element name="OriginAsset" ma:index="97" nillable="true" ma:displayName="Origin Asset" ma:default="" ma:internalName="OriginAsset" ma:readOnly="false">
      <xsd:simpleType>
        <xsd:restriction base="dms:Text"/>
      </xsd:simpleType>
    </xsd:element>
    <xsd:element name="OriginalRelease" ma:index="98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99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0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1" nillable="true" ma:displayName="Parent Asset Id" ma:default="" ma:internalName="ParentAssetId" ma:readOnly="false">
      <xsd:simpleType>
        <xsd:restriction base="dms:Text"/>
      </xsd:simpleType>
    </xsd:element>
    <xsd:element name="PlannedPubDate" ma:index="102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3" nillable="true" ma:displayName="Policheck Words" ma:default="" ma:internalName="PolicheckWords" ma:readOnly="false">
      <xsd:simpleType>
        <xsd:restriction base="dms:Text"/>
      </xsd:simpleType>
    </xsd:element>
    <xsd:element name="AppVerPrimary" ma:index="104" nillable="true" ma:displayName="Primary Application Version" ma:default="" ma:indexed="true" ma:list="{3B69E247-3408-4B27-BC34-375E2E9451F9}" ma:internalName="AppVerPrimary" ma:showField="Title" ma:web="4873beb7-5857-4685-be1f-d57550cc96cc">
      <xsd:simpleType>
        <xsd:restriction base="dms:Lookup"/>
      </xsd:simpleType>
    </xsd:element>
    <xsd:element name="BusinessGroup" ma:index="105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6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7" nillable="true" ma:displayName="Provider" ma:default="" ma:internalName="Provider" ma:readOnly="false">
      <xsd:simpleType>
        <xsd:restriction base="dms:Unknown"/>
      </xsd:simpleType>
    </xsd:element>
    <xsd:element name="Providers" ma:index="108" nillable="true" ma:displayName="Providers" ma:default="" ma:internalName="Providers">
      <xsd:simpleType>
        <xsd:restriction base="dms:Unknown"/>
      </xsd:simpleType>
    </xsd:element>
    <xsd:element name="PublishStatusLookup" ma:index="109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0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1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2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4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6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7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8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19" nillable="true" ma:displayName="Submitter ID" ma:default="" ma:internalName="SubmitterId" ma:readOnly="false">
      <xsd:simpleType>
        <xsd:restriction base="dms:Text"/>
      </xsd:simpleType>
    </xsd:element>
    <xsd:element name="TaxCatchAll" ma:index="120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1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humbnailAssetId" ma:index="122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3" nillable="true" ma:displayName="Times Cloned" ma:default="" ma:internalName="TimesCloned" ma:readOnly="false">
      <xsd:simpleType>
        <xsd:restriction base="dms:Number"/>
      </xsd:simpleType>
    </xsd:element>
    <xsd:element name="TrustLevel" ma:index="125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6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27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28" nillable="true" ma:displayName="UA Notes" ma:default="" ma:internalName="UANotes" ma:readOnly="false">
      <xsd:simpleType>
        <xsd:restriction base="dms:Note"/>
      </xsd:simpleType>
    </xsd:element>
    <xsd:element name="VoteCount" ma:index="129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6" ma:displayName="Content Type"/>
        <xsd:element ref="dc:title" minOccurs="0" maxOccurs="1" ma:index="12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5E7FB4E-27CC-4001-A9F4-BECB9E20965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20C805-0DCF-4A13-BCC3-BDCCE6C9FE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1BD87F-56C0-44A2-9063-DBD812914B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Office PowerPoint</Application>
  <PresentationFormat>On-screen Show (4:3)</PresentationFormat>
  <Paragraphs>80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Reference about instant messaging, presence, and contacts</dc:title>
  <dc:creator/>
  <cp:lastModifiedBy/>
  <cp:revision>1</cp:revision>
  <dcterms:created xsi:type="dcterms:W3CDTF">2012-03-30T15:13:48Z</dcterms:created>
  <dcterms:modified xsi:type="dcterms:W3CDTF">2015-04-27T20:08:16Z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0x0101006EDDDB5EE6D98C44930B742096920B30020100945995BAC74E6347BD6C979F46C6273B</vt:lpwstr>
  </property>
  <property fmtid="{D5CDD505-2E9C-101B-9397-08002B2CF9AE}" pid="3" name="_dlc_DocIdItemGuid">
    <vt:lpwstr>044d57a3-7eea-48dd-a4c9-f2f0e23f34f9</vt:lpwstr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ScenarioTags">
    <vt:lpwstr/>
  </property>
  <property fmtid="{D5CDD505-2E9C-101B-9397-08002B2CF9AE}" pid="10" name="CampaignTags">
    <vt:lpwstr/>
  </property>
</Properties>
</file>